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71" r:id="rId10"/>
    <p:sldId id="265" r:id="rId11"/>
    <p:sldId id="266" r:id="rId12"/>
    <p:sldId id="267" r:id="rId13"/>
    <p:sldId id="268" r:id="rId14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4" autoAdjust="0"/>
    <p:restoredTop sz="94660"/>
  </p:normalViewPr>
  <p:slideViewPr>
    <p:cSldViewPr snapToGrid="0">
      <p:cViewPr>
        <p:scale>
          <a:sx n="69" d="100"/>
          <a:sy n="69" d="100"/>
        </p:scale>
        <p:origin x="82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E1EED-A86F-4F4A-96F2-6B06CEBB2F9D}" type="datetimeFigureOut">
              <a:rPr lang="en-IE" smtClean="0"/>
              <a:t>27/11/2016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BBF60-19CF-44C8-9715-779B331B843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62724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2012</a:t>
            </a:r>
          </a:p>
          <a:p>
            <a:r>
              <a:rPr lang="en-IE" dirty="0"/>
              <a:t>2015</a:t>
            </a:r>
          </a:p>
          <a:p>
            <a:r>
              <a:rPr lang="en-IE" dirty="0"/>
              <a:t>As of 14:10 06.10.16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BBF60-19CF-44C8-9715-779B331B8437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83780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European</a:t>
            </a:r>
            <a:r>
              <a:rPr lang="en-IE" baseline="0" dirty="0"/>
              <a:t> Day without a road death</a:t>
            </a:r>
          </a:p>
          <a:p>
            <a:r>
              <a:rPr lang="en-IE" baseline="0" dirty="0"/>
              <a:t>Aim for drivers to reflect on their</a:t>
            </a:r>
          </a:p>
          <a:p>
            <a:r>
              <a:rPr lang="en-IE" baseline="0" dirty="0"/>
              <a:t>                             examine their</a:t>
            </a:r>
          </a:p>
          <a:p>
            <a:r>
              <a:rPr lang="en-IE" baseline="0" dirty="0"/>
              <a:t>                         to help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BBF60-19CF-44C8-9715-779B331B8437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7742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More</a:t>
            </a:r>
            <a:r>
              <a:rPr lang="en-IE" baseline="0" dirty="0"/>
              <a:t> than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BBF60-19CF-44C8-9715-779B331B8437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8693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 particular</a:t>
            </a:r>
            <a:r>
              <a:rPr lang="en-IE" baseline="0" dirty="0"/>
              <a:t> area that is difficult to police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BBF60-19CF-44C8-9715-779B331B8437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17752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5742-C2F4-4C10-B22B-4871137D83E1}" type="datetimeFigureOut">
              <a:rPr lang="en-IE" smtClean="0"/>
              <a:t>27/11/2016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E193-81CF-4C6C-9789-8B01890489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1856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5742-C2F4-4C10-B22B-4871137D83E1}" type="datetimeFigureOut">
              <a:rPr lang="en-IE" smtClean="0"/>
              <a:t>27/11/2016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E193-81CF-4C6C-9789-8B01890489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616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5742-C2F4-4C10-B22B-4871137D83E1}" type="datetimeFigureOut">
              <a:rPr lang="en-IE" smtClean="0"/>
              <a:t>27/11/2016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E193-81CF-4C6C-9789-8B01890489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14226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5742-C2F4-4C10-B22B-4871137D83E1}" type="datetimeFigureOut">
              <a:rPr lang="en-IE" smtClean="0"/>
              <a:t>27/11/2016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E193-81CF-4C6C-9789-8B01890489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7819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5742-C2F4-4C10-B22B-4871137D83E1}" type="datetimeFigureOut">
              <a:rPr lang="en-IE" smtClean="0"/>
              <a:t>27/11/2016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E193-81CF-4C6C-9789-8B01890489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8637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5742-C2F4-4C10-B22B-4871137D83E1}" type="datetimeFigureOut">
              <a:rPr lang="en-IE" smtClean="0"/>
              <a:t>27/11/2016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E193-81CF-4C6C-9789-8B01890489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1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5742-C2F4-4C10-B22B-4871137D83E1}" type="datetimeFigureOut">
              <a:rPr lang="en-IE" smtClean="0"/>
              <a:t>27/11/2016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E193-81CF-4C6C-9789-8B01890489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3024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5742-C2F4-4C10-B22B-4871137D83E1}" type="datetimeFigureOut">
              <a:rPr lang="en-IE" smtClean="0"/>
              <a:t>27/11/2016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E193-81CF-4C6C-9789-8B01890489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60167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5742-C2F4-4C10-B22B-4871137D83E1}" type="datetimeFigureOut">
              <a:rPr lang="en-IE" smtClean="0"/>
              <a:t>27/11/2016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E193-81CF-4C6C-9789-8B01890489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68552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5742-C2F4-4C10-B22B-4871137D83E1}" type="datetimeFigureOut">
              <a:rPr lang="en-IE" smtClean="0"/>
              <a:t>27/11/2016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E193-81CF-4C6C-9789-8B01890489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14812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05742-C2F4-4C10-B22B-4871137D83E1}" type="datetimeFigureOut">
              <a:rPr lang="en-IE" smtClean="0"/>
              <a:t>27/11/2016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5E193-81CF-4C6C-9789-8B01890489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71940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05742-C2F4-4C10-B22B-4871137D83E1}" type="datetimeFigureOut">
              <a:rPr lang="en-IE" smtClean="0"/>
              <a:t>27/11/2016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5E193-81CF-4C6C-9789-8B018904893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49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hejournal.ie/donegal-road-deaths-2902078-Jul2016/" TargetMode="External"/><Relationship Id="rId3" Type="http://schemas.openxmlformats.org/officeDocument/2006/relationships/hyperlink" Target="http://www.independent.ie/irish-news/week-of-road-carnage-continues-as-man-dies-after-being-struck-by-truck-35032013.html" TargetMode="External"/><Relationship Id="rId7" Type="http://schemas.openxmlformats.org/officeDocument/2006/relationships/hyperlink" Target="http://www.joe.ie/motors/an-incredibly-dangerous-driving-habit-amongst-young-drivers-has-been-causing-concern-in-donegal/536949" TargetMode="External"/><Relationship Id="rId2" Type="http://schemas.openxmlformats.org/officeDocument/2006/relationships/hyperlink" Target="http://www.theaa.ie/aa/motoring-advice/driving-advice/younger-drivers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arda.ie/Controller.aspx?Page=16418&amp;Lang=1" TargetMode="External"/><Relationship Id="rId5" Type="http://schemas.openxmlformats.org/officeDocument/2006/relationships/hyperlink" Target="http://www.thejournal.ie/women-death-donegal-2990410-Sep2016/" TargetMode="External"/><Relationship Id="rId10" Type="http://schemas.openxmlformats.org/officeDocument/2006/relationships/hyperlink" Target="http://www.master-of-health-administration.com/10-powerfully-creative-anti-drunk-driving-ads/" TargetMode="External"/><Relationship Id="rId4" Type="http://schemas.openxmlformats.org/officeDocument/2006/relationships/hyperlink" Target="http://www.dublininquirer.com/2015/10/20/bicycle-collision-tracker/" TargetMode="External"/><Relationship Id="rId9" Type="http://schemas.openxmlformats.org/officeDocument/2006/relationships/hyperlink" Target="http://www.thejournal.ie/road-safety-motorcycling-3007685-Oct2016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xuxangqk.com/content/go-sign-vector.html" TargetMode="External"/><Relationship Id="rId3" Type="http://schemas.openxmlformats.org/officeDocument/2006/relationships/hyperlink" Target="http://www.rsa.ie/en/RSA/Road-Safety/Our-Research/Collision-Statistics/" TargetMode="External"/><Relationship Id="rId7" Type="http://schemas.openxmlformats.org/officeDocument/2006/relationships/hyperlink" Target="http://www.rsa.ie/en/Utility/About-Us/Our-strategy/" TargetMode="External"/><Relationship Id="rId2" Type="http://schemas.openxmlformats.org/officeDocument/2006/relationships/hyperlink" Target="http://www.independent.ie/irish-news/revealed-the-shocking-figures-behind-drinkdriving-in-ireland-34839416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sa.ie/en/Utility/News/2015/Road-Deaths-Rise-For-Second-Consecutive-Year/" TargetMode="External"/><Relationship Id="rId5" Type="http://schemas.openxmlformats.org/officeDocument/2006/relationships/hyperlink" Target="http://www.rsa.ie/RSA/Road-Safety/Campaigns/Current-road-safety-campaigns/Drink-Driving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www.rsa.ie/RSA/Road-Safety/Our-Research/Deaths-injuries-on-Irish-roads/" TargetMode="External"/><Relationship Id="rId9" Type="http://schemas.openxmlformats.org/officeDocument/2006/relationships/hyperlink" Target="https://www.tispol.org/Edwar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7283" t="29852" r="51141" b="14582"/>
          <a:stretch/>
        </p:blipFill>
        <p:spPr bwMode="auto">
          <a:xfrm>
            <a:off x="2542467" y="2263492"/>
            <a:ext cx="4498848" cy="30723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99138" y="633045"/>
            <a:ext cx="6963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 deaths in an Irish context.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99138" y="5848019"/>
            <a:ext cx="650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main issues?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31458" y="6175717"/>
            <a:ext cx="2765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latin typeface="Arial Rounded MT Bold" panose="020F0704030504030204" pitchFamily="34" charset="0"/>
              </a:rPr>
              <a:t>By: Leah Brennan</a:t>
            </a:r>
          </a:p>
        </p:txBody>
      </p:sp>
    </p:spTree>
    <p:extLst>
      <p:ext uri="{BB962C8B-B14F-4D97-AF65-F5344CB8AC3E}">
        <p14:creationId xmlns:p14="http://schemas.microsoft.com/office/powerpoint/2010/main" val="1030522045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2798" t="39014" r="46487" b="22858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8247" y="257909"/>
            <a:ext cx="1189941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5400" b="1" dirty="0">
                <a:latin typeface="Lucida Console" panose="020B0609040504020204" pitchFamily="49" charset="0"/>
              </a:rPr>
              <a:t>Don’t Look Back (Conclusion)</a:t>
            </a:r>
          </a:p>
          <a:p>
            <a:endParaRPr lang="en-IE" sz="3600" b="1" u="sng" dirty="0">
              <a:latin typeface="Lucida Console" panose="020B0609040504020204" pitchFamily="49" charset="0"/>
            </a:endParaRPr>
          </a:p>
          <a:p>
            <a:endParaRPr lang="en-IE" sz="3600" b="1" u="sng" dirty="0">
              <a:latin typeface="Lucida Console" panose="020B0609040504020204" pitchFamily="49" charset="0"/>
            </a:endParaRPr>
          </a:p>
          <a:p>
            <a:endParaRPr lang="en-IE" sz="3600" b="1" u="sng" dirty="0">
              <a:latin typeface="Lucida Console" panose="020B0609040504020204" pitchFamily="49" charset="0"/>
            </a:endParaRPr>
          </a:p>
          <a:p>
            <a:endParaRPr lang="en-IE" sz="3600" b="1" u="sng" dirty="0">
              <a:latin typeface="Lucida Console" panose="020B0609040504020204" pitchFamily="49" charset="0"/>
            </a:endParaRPr>
          </a:p>
          <a:p>
            <a:endParaRPr lang="en-IE" sz="3600" b="1" dirty="0">
              <a:latin typeface="Lucida Console" panose="020B0609040504020204" pitchFamily="49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563816" y="2696307"/>
            <a:ext cx="4572000" cy="23915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6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Pillars of Road Safety</a:t>
            </a:r>
          </a:p>
        </p:txBody>
      </p:sp>
      <p:cxnSp>
        <p:nvCxnSpPr>
          <p:cNvPr id="8" name="Straight Connector 7"/>
          <p:cNvCxnSpPr>
            <a:endCxn id="6" idx="1"/>
          </p:cNvCxnSpPr>
          <p:nvPr/>
        </p:nvCxnSpPr>
        <p:spPr>
          <a:xfrm>
            <a:off x="3048000" y="2461845"/>
            <a:ext cx="1185370" cy="584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18978" y="1697500"/>
            <a:ext cx="2429022" cy="1116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r>
              <a:rPr lang="en-IE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/>
          <p:cNvCxnSpPr>
            <a:stCxn id="6" idx="3"/>
          </p:cNvCxnSpPr>
          <p:nvPr/>
        </p:nvCxnSpPr>
        <p:spPr>
          <a:xfrm flipH="1">
            <a:off x="3249637" y="4737587"/>
            <a:ext cx="983733" cy="512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125415" y="4715573"/>
            <a:ext cx="2180493" cy="12163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Enforcement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004517" y="3041663"/>
            <a:ext cx="778413" cy="526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651632" y="1843590"/>
            <a:ext cx="2625969" cy="12365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7526215" y="4737587"/>
            <a:ext cx="731520" cy="584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265940" y="4811029"/>
            <a:ext cx="3011661" cy="1165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9732795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5" grpId="0" animBg="1"/>
      <p:bldP spid="21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5787" t="29557" r="15577" b="45320"/>
          <a:stretch/>
        </p:blipFill>
        <p:spPr bwMode="auto">
          <a:xfrm>
            <a:off x="2039816" y="238784"/>
            <a:ext cx="8018585" cy="13649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15066" y="3094893"/>
            <a:ext cx="57470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7200" dirty="0">
                <a:latin typeface="Lucida Console" panose="020B0609040504020204" pitchFamily="49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3203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8978" y="168813"/>
            <a:ext cx="3120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b="1" dirty="0">
                <a:latin typeface="Elephant" panose="02020904090505020303" pitchFamily="18" charset="0"/>
              </a:rPr>
              <a:t>References</a:t>
            </a:r>
            <a:r>
              <a:rPr lang="en-IE" sz="2400" b="1" dirty="0">
                <a:latin typeface="Elephant" panose="02020904090505020303" pitchFamily="18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39" y="876699"/>
            <a:ext cx="1073365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AA (2016) Young Drivers [online] available from: 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http://www.theaa.ie/aa/motoring-advice/driving-advice/younger-drivers.aspx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(last accessed 06 Oct 2016).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Calnan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D. and Kelly L. (2016) Week of road carnage continues as man dies after being struck by truck [online article] independent.ie, 08 Sept. 2016, available from 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http://www.independent.ie/irish-news/week-of-road-carnage-continues-as-man-dies-after-being-struck-by-truck-35032013.html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(last accessed 06 Oct 2016).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Dublin </a:t>
            </a:r>
            <a:r>
              <a:rPr lang="en-IE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InQuirer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(2015) Bicycle Collision Tracker Identifying Dangerous Intersections [online] available from: 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http://www.dublininquirer.com/2015/10/20/bicycle-collision-tracker/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(last accessed 06 Oct 2016).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Fitzgerald C. (2016) Two women die in single vehicle crash in Donegal [online article] thejournal.ie Sept. 21</a:t>
            </a:r>
            <a:r>
              <a:rPr lang="en-IE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2016, available from: 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http://www.thejournal.ie/women-death-donegal-2990410-Sep2016/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(last accessed 06 Oct 2016).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Garda.ie (2016) Traffic Statistics for 2016 [online] available from: 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http://www.garda.ie/Controller.aspx?Page=16418&amp;Lang=1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(last accessed 06 Oct 2016).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Heneghan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C. (2016) An incredibly dangerous driving habit amongst young drivers has been causing concern in Donegal [online article] JOE.ie June 2016 available from: 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http://www.joe.ie/motors/an-incredibly-dangerous-driving-habit-amongst-young-drivers-has-been-causing-concern-in-donegal/536949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(last accessed 06 Oct 2016).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Hennessy M. (2016) ‘It has destroyed the lives of five families’: 24 hours of tragedy on Donegal’s roads [online article] thejournal.ie, July 30</a:t>
            </a:r>
            <a:r>
              <a:rPr lang="en-IE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2016, available from: 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http://www.thejournal.ie/donegal-road-deaths-2902078-Jul2016/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(last accessed 06 Oct 2016).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Ryan Ó. (2016) Alcohol a factor in almost one third of fatal motorcycle crashes [online article] thejournal.ie, 03 Oct 2016, available from: 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http://www.thejournal.ie/road-safety-motorcycling-3007685-Oct2016/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(last accessed 06 Oct 2016).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MasterofHealthAdministration.com (2013) 10 Powerfully Creative Anti-Drunk Driving Ads [online image] available from: 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http://www.master-of-health-administration.com/10-powerfully-creative-anti-drunk-driving-ads/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(last accessed 06 Oct 2016).</a:t>
            </a:r>
          </a:p>
          <a:p>
            <a:endParaRPr lang="en-IE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E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E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E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24152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913" y="292246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Melia P. (2016) The shocking figures behind drink-driving in Ireland, independent.ie, 28/06/2016 [online] available from: 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http://www.independent.ie/irish-news/revealed-the-shocking-figures-behind-drinkdriving-in-ireland-34839416.html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(last accessed 06 Oct 2016).</a:t>
            </a:r>
          </a:p>
          <a:p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RSA.ie (2016) Collision Statistics [online] available from: 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http://www.rsa.ie/en/RSA/Road-Safety/Our-Research/Collision-Statistics/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(last accessed 06 Oct 2016).</a:t>
            </a:r>
          </a:p>
          <a:p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RSA.ie (2015) Deaths and Injuries on Irish Roads [online] available from: 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http://www.rsa.ie/RSA/Road-Safety/Our-Research/Deaths-injuries-on-Irish-roads/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(last accessed 06 Oct 2016).</a:t>
            </a:r>
          </a:p>
          <a:p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RSA.ie (2016) Drink-Driving [online] available from: 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http://www.rsa.ie/RSA/Road-Safety/Campaigns/Current-road-safety-campaigns/Drink-Driving/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(last accessed 06 Oct 2016).</a:t>
            </a:r>
          </a:p>
          <a:p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RSA.ie (2015) 2015 News; Road Deaths Rise for Second Consecutive Year [online] available from: 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http://www.rsa.ie/en/Utility/News/2015/Road-Deaths-Rise-For-Second-Consecutive-Year/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(last accessed 06 Oct 2016).</a:t>
            </a:r>
          </a:p>
          <a:p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RSA.ie (2015) The government’s fourth Road Safety Strategy 2013-2020 [online] available from: 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http://www.rsa.ie/en/Utility/About-Us/Our-strategy/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(last accessed 06 Oct 2016).</a:t>
            </a:r>
          </a:p>
          <a:p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of the Go Sign Vector (2016) [online image] available from: 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http://xuxangqk.com/content/go-sign-vector.html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(last accessed 06 Oct 2016).</a:t>
            </a:r>
          </a:p>
          <a:p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Tispol.org (2016) Project Edward; European Day without a Road Death; #</a:t>
            </a:r>
            <a:r>
              <a:rPr lang="en-IE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ProjectEdward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[online] available from: 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https://www.tispol.org/Edward</a:t>
            </a:r>
            <a:r>
              <a:rPr lang="en-I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(last accessed 06 0ct 2016).</a:t>
            </a:r>
          </a:p>
          <a:p>
            <a:endParaRPr lang="en-IE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E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10"/>
          <a:srcRect l="17118" t="28079" r="51141" b="14877"/>
          <a:stretch/>
        </p:blipFill>
        <p:spPr bwMode="auto">
          <a:xfrm>
            <a:off x="570913" y="4516351"/>
            <a:ext cx="2100703" cy="20927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30990" y="4916415"/>
            <a:ext cx="5036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E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listening.</a:t>
            </a:r>
            <a:endParaRPr lang="en-IE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351971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72862" y="2203938"/>
            <a:ext cx="5650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5400" b="1" dirty="0">
                <a:solidFill>
                  <a:schemeClr val="bg1"/>
                </a:solidFill>
                <a:latin typeface="Lucida Console" panose="020B0609040504020204" pitchFamily="49" charset="0"/>
              </a:rPr>
              <a:t>   </a:t>
            </a:r>
            <a:endParaRPr lang="en-IE" sz="6000" b="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grayscl/>
          </a:blip>
          <a:srcRect l="7479" t="14779" r="37846" b="19015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32978" y="1803828"/>
            <a:ext cx="550503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6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161</a:t>
            </a:r>
          </a:p>
          <a:p>
            <a:r>
              <a:rPr lang="en-IE" sz="2800" b="1" dirty="0">
                <a:solidFill>
                  <a:schemeClr val="bg1"/>
                </a:solidFill>
                <a:latin typeface="Lucida Console" panose="020B0609040504020204" pitchFamily="49" charset="0"/>
              </a:rPr>
              <a:t>(+18 people in one month</a:t>
            </a:r>
          </a:p>
          <a:p>
            <a:r>
              <a:rPr lang="en-IE" sz="2800" b="1" dirty="0">
                <a:solidFill>
                  <a:schemeClr val="bg1"/>
                </a:solidFill>
                <a:latin typeface="Lucida Console" panose="020B0609040504020204" pitchFamily="49" charset="0"/>
              </a:rPr>
              <a:t> +6  people in two weeks</a:t>
            </a:r>
            <a:r>
              <a:rPr lang="en-IE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5181" y="4203743"/>
            <a:ext cx="16946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6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166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4338" y="4484242"/>
            <a:ext cx="16946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6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162</a:t>
            </a:r>
          </a:p>
        </p:txBody>
      </p:sp>
    </p:spTree>
    <p:extLst>
      <p:ext uri="{BB962C8B-B14F-4D97-AF65-F5344CB8AC3E}">
        <p14:creationId xmlns:p14="http://schemas.microsoft.com/office/powerpoint/2010/main" val="377456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/>
          <p:nvPr/>
        </p:nvPicPr>
        <p:blipFill rotWithShape="1">
          <a:blip r:embed="rId3">
            <a:lum bright="70000" contrast="-70000"/>
          </a:blip>
          <a:srcRect l="3657" t="29260" r="36849" b="12809"/>
          <a:stretch/>
        </p:blipFill>
        <p:spPr bwMode="auto">
          <a:xfrm>
            <a:off x="-187569" y="0"/>
            <a:ext cx="12379569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074983" y="1936211"/>
            <a:ext cx="8405447" cy="871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1)Road deaths-what are the main factors that contribute to road accidents causing death and injury.?</a:t>
            </a:r>
          </a:p>
          <a:p>
            <a:pPr algn="just"/>
            <a:r>
              <a:rPr lang="en-I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2)What can we as individuals do to prevent accidents and promote road safety?</a:t>
            </a:r>
          </a:p>
          <a:p>
            <a:pPr algn="just"/>
            <a:r>
              <a:rPr lang="en-I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What should the state agencies do and are they doing enough?</a:t>
            </a:r>
          </a:p>
          <a:p>
            <a:pPr algn="just"/>
            <a:endParaRPr lang="en-IE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E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E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E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E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E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23844" y="984740"/>
            <a:ext cx="6482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0596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2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Speed 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dirty="0"/>
              <a:t>Speeding is </a:t>
            </a:r>
            <a:r>
              <a:rPr lang="en-IE" b="1" i="1" dirty="0"/>
              <a:t>the </a:t>
            </a:r>
            <a:r>
              <a:rPr lang="en-IE" dirty="0"/>
              <a:t>single biggest factor in road accidents on Irish roads.</a:t>
            </a:r>
          </a:p>
          <a:p>
            <a:r>
              <a:rPr lang="en-IE" dirty="0"/>
              <a:t>Excessive use of speed was the cause of 32% of road accidents in the period 2008-2012.</a:t>
            </a:r>
          </a:p>
          <a:p>
            <a:r>
              <a:rPr lang="en-IE" dirty="0"/>
              <a:t>Modern vehicles are designed for speed so drivers must be made more aware of the hazards of speeding.</a:t>
            </a:r>
          </a:p>
          <a:p>
            <a:r>
              <a:rPr lang="en-IE" dirty="0"/>
              <a:t>A stark statistic which illustrates what excessive speed does to the human body is that if  a pedestrian is hit by a car travelling at 30km per hour only one in ten will be killed whereas if a car is driving at 80km nine out of ten pedestrians will be killed.</a:t>
            </a:r>
          </a:p>
          <a:p>
            <a:r>
              <a:rPr lang="en-IE" dirty="0"/>
              <a:t>Speed is within the control of the individual but driver behaviour must be shaped by an overall strategy to combat this problem.</a:t>
            </a:r>
          </a:p>
        </p:txBody>
      </p:sp>
    </p:spTree>
    <p:extLst>
      <p:ext uri="{BB962C8B-B14F-4D97-AF65-F5344CB8AC3E}">
        <p14:creationId xmlns:p14="http://schemas.microsoft.com/office/powerpoint/2010/main" val="860006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rot="10800000" flipV="1">
            <a:off x="1338007" y="969821"/>
            <a:ext cx="7544703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q"/>
            </a:pPr>
            <a:r>
              <a:rPr lang="en-IE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Dublin &amp; Cork-rural roads hard to police.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IE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78% Male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IE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16-25 Years Old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IE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Sunday (32)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IE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10am-12pm and 4pm-6pm</a:t>
            </a:r>
          </a:p>
          <a:p>
            <a:endParaRPr lang="en-IE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Wingdings" panose="05000000000000000000" pitchFamily="2" charset="2"/>
              <a:buChar char="q"/>
            </a:pPr>
            <a:endParaRPr lang="en-IE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E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E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3447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17117" t="38719" r="50310" b="22266"/>
          <a:stretch/>
        </p:blipFill>
        <p:spPr bwMode="auto">
          <a:xfrm>
            <a:off x="1" y="1"/>
            <a:ext cx="12191999" cy="6857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29020" y="0"/>
            <a:ext cx="1847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E" sz="5400" b="1" dirty="0">
              <a:latin typeface="Lucida Console" panose="020B0609040504020204" pitchFamily="49" charset="0"/>
            </a:endParaRPr>
          </a:p>
          <a:p>
            <a:endParaRPr lang="en-IE" sz="5400" b="1" dirty="0">
              <a:latin typeface="Lucida Console" panose="020B060904050402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0984" y="1111966"/>
            <a:ext cx="11090030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Alcohol continues to be a persistent problem in Ireland contributing to 38% of accidents overall and to 29% of deaths of motorcyclists in the years 2008 to 2012.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June 2016 </a:t>
            </a:r>
            <a:r>
              <a:rPr lang="en-IE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Newstalk</a:t>
            </a:r>
            <a:r>
              <a:rPr lang="en-IE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Red C poll showed that 25% of those polled had travelled with a driver who had consumed alcohol and 70% felt that they would have difficulty assessing their sobriety the next morning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E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in 4 believed the legal limit was TOO LOW!</a:t>
            </a:r>
          </a:p>
          <a:p>
            <a:endParaRPr lang="en-IE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96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 rotWithShape="1">
          <a:blip r:embed="rId2"/>
          <a:srcRect l="19316" t="9909" r="44445" b="25638"/>
          <a:stretch/>
        </p:blipFill>
        <p:spPr bwMode="auto">
          <a:xfrm>
            <a:off x="6611815" y="0"/>
            <a:ext cx="5580185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0" y="0"/>
            <a:ext cx="6042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b="1" dirty="0">
                <a:latin typeface="Lucida Console" panose="020B0609040504020204" pitchFamily="49" charset="0"/>
              </a:rPr>
              <a:t>Vulnerable Road 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2032" y="646331"/>
            <a:ext cx="461889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out of five of those killed in 2015 were cyclists, motorcyclists and pedestrians.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Injuries- 6am-7am, 4pm-5pm.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D.C.C Offices at Wood Quay a particularly hazardous place.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06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4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4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1016" y="1"/>
            <a:ext cx="78261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6000" dirty="0">
                <a:latin typeface="Franklin Gothic Demi" panose="020B0703020102020204" pitchFamily="34" charset="0"/>
              </a:rPr>
              <a:t>No seatbelt, no excuse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1015" y="1459010"/>
            <a:ext cx="78261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E" sz="36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2008-2012: contributed to 29% drivers deaths.</a:t>
            </a:r>
          </a:p>
          <a:p>
            <a:pPr lvl="1">
              <a:buClr>
                <a:schemeClr val="tx1"/>
              </a:buClr>
            </a:pPr>
            <a:endParaRPr lang="en-IE" sz="3600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1028700" lvl="1" indent="-5715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E" sz="36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AA: Cuts your risk of being killed in a collision by 50%</a:t>
            </a:r>
          </a:p>
          <a:p>
            <a:pPr lvl="1">
              <a:buClr>
                <a:schemeClr val="tx1"/>
              </a:buClr>
            </a:pPr>
            <a:endParaRPr lang="en-IE" sz="3600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1028700" lvl="1" indent="-5715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IE" sz="36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JOE.ie- Donegal (8 people 2016)- installation of extra clips, prevent the alarm going off.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3"/>
          <a:srcRect l="23598" t="44040" r="56958" b="26699"/>
          <a:stretch/>
        </p:blipFill>
        <p:spPr bwMode="auto">
          <a:xfrm>
            <a:off x="8253047" y="1015664"/>
            <a:ext cx="3731968" cy="36622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5929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0764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63774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1201</Words>
  <Application>Microsoft Office PowerPoint</Application>
  <PresentationFormat>Widescreen</PresentationFormat>
  <Paragraphs>86</Paragraphs>
  <Slides>13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  <vt:variant>
        <vt:lpstr>Custom Shows</vt:lpstr>
      </vt:variant>
      <vt:variant>
        <vt:i4>1</vt:i4>
      </vt:variant>
    </vt:vector>
  </HeadingPairs>
  <TitlesOfParts>
    <vt:vector size="26" baseType="lpstr">
      <vt:lpstr>Arial</vt:lpstr>
      <vt:lpstr>Arial Rounded MT Bold</vt:lpstr>
      <vt:lpstr>Calibri</vt:lpstr>
      <vt:lpstr>Calibri Light</vt:lpstr>
      <vt:lpstr>Elephant</vt:lpstr>
      <vt:lpstr>Franklin Gothic Demi</vt:lpstr>
      <vt:lpstr>Lucida Console</vt:lpstr>
      <vt:lpstr>Lucida Sans Typewriter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Speed Kills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Leah Brennan</dc:creator>
  <cp:lastModifiedBy>Leah Brennan</cp:lastModifiedBy>
  <cp:revision>69</cp:revision>
  <dcterms:created xsi:type="dcterms:W3CDTF">2016-10-04T13:05:52Z</dcterms:created>
  <dcterms:modified xsi:type="dcterms:W3CDTF">2016-11-27T17:54:07Z</dcterms:modified>
</cp:coreProperties>
</file>